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FCF3395-D1E2-44C3-A294-0F9D1F8770A9}"/>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C6903C9-F385-40B6-8DD7-3516C454AC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EB48830-88C2-43FA-8B50-54E4CBC3D40C}"/>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5" name="頁尾版面配置區 4">
            <a:extLst>
              <a:ext uri="{FF2B5EF4-FFF2-40B4-BE49-F238E27FC236}">
                <a16:creationId xmlns:a16="http://schemas.microsoft.com/office/drawing/2014/main" id="{7FAC71D1-4160-47F2-A169-981D1F9F74C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C59D3E7-AD40-4382-8BA7-4C7624CA9DDF}"/>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65029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D82C94-A5A6-4901-8995-805DF011E54C}"/>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5C1F2B09-C148-4503-A79C-04FE76D945DC}"/>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6DC377F-9C7D-4D79-AF38-4BE355BEFA0F}"/>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5" name="頁尾版面配置區 4">
            <a:extLst>
              <a:ext uri="{FF2B5EF4-FFF2-40B4-BE49-F238E27FC236}">
                <a16:creationId xmlns:a16="http://schemas.microsoft.com/office/drawing/2014/main" id="{5C2C1CA6-0721-40C1-A9D4-D1A28C2309C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97274ED-2FD8-445E-A4B2-9D7CA84B776A}"/>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30044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C782092-9A23-416E-99AF-FE064C76EC2F}"/>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6E17562-7E6F-47F8-9580-1E044F5C8A10}"/>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A5267E8-5B14-4441-989C-ED67CF157997}"/>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5" name="頁尾版面配置區 4">
            <a:extLst>
              <a:ext uri="{FF2B5EF4-FFF2-40B4-BE49-F238E27FC236}">
                <a16:creationId xmlns:a16="http://schemas.microsoft.com/office/drawing/2014/main" id="{7D1D86D5-7D24-4786-BE3D-506FCC95512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207B343-E9E0-4A96-82D5-A158E7815327}"/>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249579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CD6967-06AA-4F42-B080-868B9784518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28524B2-B56E-4E6D-A386-68AEAD36D9AC}"/>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55CB973-EDA6-46F4-B752-E936A796F8B5}"/>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5" name="頁尾版面配置區 4">
            <a:extLst>
              <a:ext uri="{FF2B5EF4-FFF2-40B4-BE49-F238E27FC236}">
                <a16:creationId xmlns:a16="http://schemas.microsoft.com/office/drawing/2014/main" id="{2F9643B2-96CA-41C3-9201-9F1A992D4EC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A7AA9EE-A2F1-4C4E-8EF1-7E0E6F841EE1}"/>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90405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6017EF-F466-46BA-B136-64EE6AA11CC0}"/>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BF11FDF-A204-4F31-A415-CC47624B10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EDB629FC-FC00-41D4-81D6-B1E3E603BCB9}"/>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5" name="頁尾版面配置區 4">
            <a:extLst>
              <a:ext uri="{FF2B5EF4-FFF2-40B4-BE49-F238E27FC236}">
                <a16:creationId xmlns:a16="http://schemas.microsoft.com/office/drawing/2014/main" id="{BF171BBD-D5A7-4A6E-86AB-C8B3C95009B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8AE9BBE-12B1-4648-A264-A38C9B7DB70C}"/>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05364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889306-B0F2-47D8-BE7E-1564A7A466C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1A50863-4248-45AD-92E1-0AF4B1E13C45}"/>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7ADC39B8-61C8-433C-A358-4F2CF067C47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E821BB72-60E8-4E36-9F13-9F846DDBDB64}"/>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6" name="頁尾版面配置區 5">
            <a:extLst>
              <a:ext uri="{FF2B5EF4-FFF2-40B4-BE49-F238E27FC236}">
                <a16:creationId xmlns:a16="http://schemas.microsoft.com/office/drawing/2014/main" id="{4EE7E4DE-2182-4605-A3B9-C449864C14F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AC8F5AD-E6FD-4AD5-8528-4223FEE44712}"/>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86527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DC3C0EF-56AD-491A-A821-1C5DF661ADB2}"/>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DCAEF6D-0311-4402-BC24-D3E2D8184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B87DF29F-9F07-4D6C-804B-5497415606D7}"/>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F25E3AE8-E8D0-473E-9EA9-AC402D15C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41EABC45-7B70-48F4-9817-8538B19AFFCC}"/>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F1330447-A8F8-496B-AC81-F26338125ABE}"/>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8" name="頁尾版面配置區 7">
            <a:extLst>
              <a:ext uri="{FF2B5EF4-FFF2-40B4-BE49-F238E27FC236}">
                <a16:creationId xmlns:a16="http://schemas.microsoft.com/office/drawing/2014/main" id="{D14EA1DA-0015-46B4-A8AA-6ECA9BCE7496}"/>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80390D5-051A-47DD-8EB3-7543C76BEAAB}"/>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300596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7C5FB3-F3D8-4EF6-9549-6BB1F80C2810}"/>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46844BEF-7C32-402A-8C99-008211DA168A}"/>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4" name="頁尾版面配置區 3">
            <a:extLst>
              <a:ext uri="{FF2B5EF4-FFF2-40B4-BE49-F238E27FC236}">
                <a16:creationId xmlns:a16="http://schemas.microsoft.com/office/drawing/2014/main" id="{3173C5DE-BE0E-4DC3-A761-FF9954E273B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D5E3A83-7996-46D6-9783-0F5E62E03E04}"/>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96946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10762EF6-6C0D-4B10-A683-B03253C9486A}"/>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3" name="頁尾版面配置區 2">
            <a:extLst>
              <a:ext uri="{FF2B5EF4-FFF2-40B4-BE49-F238E27FC236}">
                <a16:creationId xmlns:a16="http://schemas.microsoft.com/office/drawing/2014/main" id="{10CDCA82-89D7-46C0-9903-D46A2BA5B5F9}"/>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242577A-D303-4FA0-B287-9F0C629C0E4E}"/>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125820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61518D3-4741-4139-B492-F0F57436784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2AEF9C2F-348D-4B29-ADAD-E37F6BCCEA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3E215686-D338-4769-8923-87733D572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0D8A136F-8905-4C07-82E2-DA50AC00CF0A}"/>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6" name="頁尾版面配置區 5">
            <a:extLst>
              <a:ext uri="{FF2B5EF4-FFF2-40B4-BE49-F238E27FC236}">
                <a16:creationId xmlns:a16="http://schemas.microsoft.com/office/drawing/2014/main" id="{8E95F62A-F072-4EF1-848B-8A27BBBD2A4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653B42C-B8B7-4829-888E-5B4039366953}"/>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71056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8DB309-9134-4F37-B25A-0B70865AE119}"/>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86F7991-0396-47E4-9738-2876DF869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5DD8A4F-DF64-4C9D-8DC3-53C1C2C8E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87CD5882-C570-4FD8-9F28-555853F18856}"/>
              </a:ext>
            </a:extLst>
          </p:cNvPr>
          <p:cNvSpPr>
            <a:spLocks noGrp="1"/>
          </p:cNvSpPr>
          <p:nvPr>
            <p:ph type="dt" sz="half" idx="10"/>
          </p:nvPr>
        </p:nvSpPr>
        <p:spPr/>
        <p:txBody>
          <a:bodyPr/>
          <a:lstStyle/>
          <a:p>
            <a:fld id="{C11052FA-21D8-4B58-BA76-EDACA3FF2C6A}" type="datetimeFigureOut">
              <a:rPr lang="zh-TW" altLang="en-US" smtClean="0"/>
              <a:t>2022/10/28</a:t>
            </a:fld>
            <a:endParaRPr lang="zh-TW" altLang="en-US"/>
          </a:p>
        </p:txBody>
      </p:sp>
      <p:sp>
        <p:nvSpPr>
          <p:cNvPr id="6" name="頁尾版面配置區 5">
            <a:extLst>
              <a:ext uri="{FF2B5EF4-FFF2-40B4-BE49-F238E27FC236}">
                <a16:creationId xmlns:a16="http://schemas.microsoft.com/office/drawing/2014/main" id="{CD829D9F-6BDD-435A-96DA-4DC3DB64337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6EF529D-52B8-48BA-AC99-3F652C03807C}"/>
              </a:ext>
            </a:extLst>
          </p:cNvPr>
          <p:cNvSpPr>
            <a:spLocks noGrp="1"/>
          </p:cNvSpPr>
          <p:nvPr>
            <p:ph type="sldNum" sz="quarter" idx="12"/>
          </p:nvPr>
        </p:nvSpPr>
        <p:spPr/>
        <p:txBody>
          <a:body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413552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7A2E4F0-DED2-44F8-8104-1B97ABEDD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CC2BF2D-91D0-40F0-8DBA-8DF9AD9FCF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EF956F2-A01D-49CB-946B-6E0B77A7BD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052FA-21D8-4B58-BA76-EDACA3FF2C6A}" type="datetimeFigureOut">
              <a:rPr lang="zh-TW" altLang="en-US" smtClean="0"/>
              <a:t>2022/10/28</a:t>
            </a:fld>
            <a:endParaRPr lang="zh-TW" altLang="en-US"/>
          </a:p>
        </p:txBody>
      </p:sp>
      <p:sp>
        <p:nvSpPr>
          <p:cNvPr id="5" name="頁尾版面配置區 4">
            <a:extLst>
              <a:ext uri="{FF2B5EF4-FFF2-40B4-BE49-F238E27FC236}">
                <a16:creationId xmlns:a16="http://schemas.microsoft.com/office/drawing/2014/main" id="{7A5B4F79-712E-463C-A464-23A905D99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6E063E43-5E8B-457A-9463-F0425B259A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6BE73-9A74-48DA-A93A-5A23F5CA0363}" type="slidenum">
              <a:rPr lang="zh-TW" altLang="en-US" smtClean="0"/>
              <a:t>‹#›</a:t>
            </a:fld>
            <a:endParaRPr lang="zh-TW" altLang="en-US"/>
          </a:p>
        </p:txBody>
      </p:sp>
    </p:spTree>
    <p:extLst>
      <p:ext uri="{BB962C8B-B14F-4D97-AF65-F5344CB8AC3E}">
        <p14:creationId xmlns:p14="http://schemas.microsoft.com/office/powerpoint/2010/main" val="611032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8768081-9AC3-463E-9493-D9E1721A25E8}"/>
              </a:ext>
            </a:extLst>
          </p:cNvPr>
          <p:cNvSpPr>
            <a:spLocks noGrp="1"/>
          </p:cNvSpPr>
          <p:nvPr>
            <p:ph type="title"/>
          </p:nvPr>
        </p:nvSpPr>
        <p:spPr/>
        <p:txBody>
          <a:bodyPr/>
          <a:lstStyle/>
          <a:p>
            <a:r>
              <a:rPr lang="en-US" altLang="zh-TW" b="1" dirty="0"/>
              <a:t>Part III 3Working with Software-Based AI Applications</a:t>
            </a:r>
            <a:endParaRPr lang="zh-TW" altLang="en-US" b="1" dirty="0"/>
          </a:p>
        </p:txBody>
      </p:sp>
      <p:sp>
        <p:nvSpPr>
          <p:cNvPr id="3" name="內容版面配置區 2">
            <a:extLst>
              <a:ext uri="{FF2B5EF4-FFF2-40B4-BE49-F238E27FC236}">
                <a16:creationId xmlns:a16="http://schemas.microsoft.com/office/drawing/2014/main" id="{6DA8826F-CCED-4702-A73D-9C7A7BD998CE}"/>
              </a:ext>
            </a:extLst>
          </p:cNvPr>
          <p:cNvSpPr>
            <a:spLocks noGrp="1"/>
          </p:cNvSpPr>
          <p:nvPr>
            <p:ph idx="1"/>
          </p:nvPr>
        </p:nvSpPr>
        <p:spPr/>
        <p:txBody>
          <a:bodyPr/>
          <a:lstStyle/>
          <a:p>
            <a:r>
              <a:rPr lang="en-US" altLang="zh-TW" dirty="0"/>
              <a:t>Perform data analysis.</a:t>
            </a:r>
          </a:p>
          <a:p>
            <a:r>
              <a:rPr lang="en-US" altLang="zh-TW" dirty="0"/>
              <a:t>Consider the relationship between AI and machine learning.</a:t>
            </a:r>
          </a:p>
          <a:p>
            <a:r>
              <a:rPr lang="en-US" altLang="zh-TW" dirty="0"/>
              <a:t>Consider the relationship between AI and deep learning</a:t>
            </a:r>
            <a:endParaRPr lang="zh-TW" altLang="en-US" dirty="0"/>
          </a:p>
        </p:txBody>
      </p:sp>
    </p:spTree>
    <p:extLst>
      <p:ext uri="{BB962C8B-B14F-4D97-AF65-F5344CB8AC3E}">
        <p14:creationId xmlns:p14="http://schemas.microsoft.com/office/powerpoint/2010/main" val="186846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17D2AC-1E3A-471D-A35F-DE03FF51A3B1}"/>
              </a:ext>
            </a:extLst>
          </p:cNvPr>
          <p:cNvSpPr>
            <a:spLocks noGrp="1"/>
          </p:cNvSpPr>
          <p:nvPr>
            <p:ph type="title"/>
          </p:nvPr>
        </p:nvSpPr>
        <p:spPr/>
        <p:txBody>
          <a:bodyPr/>
          <a:lstStyle/>
          <a:p>
            <a:r>
              <a:rPr lang="en-US" altLang="zh-TW" dirty="0"/>
              <a:t>Reconsidering the value of data</a:t>
            </a:r>
            <a:endParaRPr lang="zh-TW" altLang="en-US" dirty="0"/>
          </a:p>
        </p:txBody>
      </p:sp>
      <p:sp>
        <p:nvSpPr>
          <p:cNvPr id="3" name="內容版面配置區 2">
            <a:extLst>
              <a:ext uri="{FF2B5EF4-FFF2-40B4-BE49-F238E27FC236}">
                <a16:creationId xmlns:a16="http://schemas.microsoft.com/office/drawing/2014/main" id="{2F561812-C103-48FD-9478-12BD6457163C}"/>
              </a:ext>
            </a:extLst>
          </p:cNvPr>
          <p:cNvSpPr>
            <a:spLocks noGrp="1"/>
          </p:cNvSpPr>
          <p:nvPr>
            <p:ph idx="1"/>
          </p:nvPr>
        </p:nvSpPr>
        <p:spPr/>
        <p:txBody>
          <a:bodyPr/>
          <a:lstStyle/>
          <a:p>
            <a:r>
              <a:rPr lang="en-US" altLang="zh-TW" dirty="0"/>
              <a:t>With the explosion of data availability on digital, data assumes new nuances of value and usefulness beyond its initial scope of instructing (teaching) and transmitting knowledge (transferring data).</a:t>
            </a:r>
          </a:p>
          <a:p>
            <a:r>
              <a:rPr lang="en-US" altLang="zh-TW" dirty="0"/>
              <a:t>The abundance of data, when provided to data analysis, acquires new functions:</a:t>
            </a:r>
          </a:p>
          <a:p>
            <a:pPr lvl="1"/>
            <a:r>
              <a:rPr lang="en-US" altLang="zh-TW" dirty="0"/>
              <a:t>Data describes the world better by presenting a wide variety of facts, and in more detail by providing nuances for each fact.</a:t>
            </a:r>
          </a:p>
          <a:p>
            <a:pPr lvl="1"/>
            <a:r>
              <a:rPr lang="en-US" altLang="zh-TW" dirty="0"/>
              <a:t>Data shows how facts associate with events.</a:t>
            </a:r>
            <a:endParaRPr lang="zh-TW" altLang="en-US" dirty="0"/>
          </a:p>
        </p:txBody>
      </p:sp>
    </p:spTree>
    <p:extLst>
      <p:ext uri="{BB962C8B-B14F-4D97-AF65-F5344CB8AC3E}">
        <p14:creationId xmlns:p14="http://schemas.microsoft.com/office/powerpoint/2010/main" val="386230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2FD2EF-EB92-4B21-8741-5C2E2370F83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219D961-E06F-4A8B-8BB6-4F45D9AF36CC}"/>
              </a:ext>
            </a:extLst>
          </p:cNvPr>
          <p:cNvSpPr>
            <a:spLocks noGrp="1"/>
          </p:cNvSpPr>
          <p:nvPr>
            <p:ph idx="1"/>
          </p:nvPr>
        </p:nvSpPr>
        <p:spPr/>
        <p:txBody>
          <a:bodyPr>
            <a:normAutofit/>
          </a:bodyPr>
          <a:lstStyle/>
          <a:p>
            <a:r>
              <a:rPr lang="en-US" altLang="zh-TW" dirty="0"/>
              <a:t>In some respects, data provides us with new super-powers.</a:t>
            </a:r>
          </a:p>
          <a:p>
            <a:r>
              <a:rPr lang="en-US" altLang="zh-TW" dirty="0"/>
              <a:t>Large amounts of data can help scientific discoveries outside the scientific method.</a:t>
            </a:r>
          </a:p>
          <a:p>
            <a:r>
              <a:rPr lang="en-US" altLang="zh-TW" dirty="0"/>
              <a:t>Applying algorithms to learn directly from data.</a:t>
            </a:r>
          </a:p>
        </p:txBody>
      </p:sp>
    </p:spTree>
    <p:extLst>
      <p:ext uri="{BB962C8B-B14F-4D97-AF65-F5344CB8AC3E}">
        <p14:creationId xmlns:p14="http://schemas.microsoft.com/office/powerpoint/2010/main" val="919032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4418C3-9912-402C-8EE5-6B3C32BF7B4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1C868CE-E148-4E94-A827-BC3A04C591A2}"/>
              </a:ext>
            </a:extLst>
          </p:cNvPr>
          <p:cNvSpPr>
            <a:spLocks noGrp="1"/>
          </p:cNvSpPr>
          <p:nvPr>
            <p:ph idx="1"/>
          </p:nvPr>
        </p:nvSpPr>
        <p:spPr/>
        <p:txBody>
          <a:bodyPr/>
          <a:lstStyle/>
          <a:p>
            <a:r>
              <a:rPr lang="en-US" altLang="zh-TW" dirty="0"/>
              <a:t>In the past, scientists took uncountable observations and a multitude of experiments to gather enough deductions to describe the physics of the universe using the scientific method. This manual process allowed scientists to find many underlying laws of the world.</a:t>
            </a:r>
            <a:endParaRPr lang="zh-TW" altLang="en-US" dirty="0"/>
          </a:p>
          <a:p>
            <a:r>
              <a:rPr lang="en-US" altLang="zh-TW" dirty="0"/>
              <a:t>The ability to innovate using data alone is a major breakthrough in the scientific quest to understand the world.</a:t>
            </a:r>
            <a:endParaRPr lang="zh-TW" altLang="en-US" dirty="0"/>
          </a:p>
        </p:txBody>
      </p:sp>
    </p:spTree>
    <p:extLst>
      <p:ext uri="{BB962C8B-B14F-4D97-AF65-F5344CB8AC3E}">
        <p14:creationId xmlns:p14="http://schemas.microsoft.com/office/powerpoint/2010/main" val="2205673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4742C8-A41B-4033-8B3A-B829D4858FF8}"/>
              </a:ext>
            </a:extLst>
          </p:cNvPr>
          <p:cNvSpPr>
            <a:spLocks noGrp="1"/>
          </p:cNvSpPr>
          <p:nvPr>
            <p:ph type="title"/>
          </p:nvPr>
        </p:nvSpPr>
        <p:spPr/>
        <p:txBody>
          <a:bodyPr/>
          <a:lstStyle/>
          <a:p>
            <a:r>
              <a:rPr lang="en-US" altLang="zh-TW" b="1" dirty="0"/>
              <a:t>Defining Machine Learning</a:t>
            </a:r>
            <a:endParaRPr lang="zh-TW" altLang="en-US" b="1" dirty="0"/>
          </a:p>
        </p:txBody>
      </p:sp>
      <p:sp>
        <p:nvSpPr>
          <p:cNvPr id="3" name="內容版面配置區 2">
            <a:extLst>
              <a:ext uri="{FF2B5EF4-FFF2-40B4-BE49-F238E27FC236}">
                <a16:creationId xmlns:a16="http://schemas.microsoft.com/office/drawing/2014/main" id="{A326AA01-0FAF-4D80-8ACC-FC5CCB4C5FB1}"/>
              </a:ext>
            </a:extLst>
          </p:cNvPr>
          <p:cNvSpPr>
            <a:spLocks noGrp="1"/>
          </p:cNvSpPr>
          <p:nvPr>
            <p:ph idx="1"/>
          </p:nvPr>
        </p:nvSpPr>
        <p:spPr/>
        <p:txBody>
          <a:bodyPr>
            <a:normAutofit/>
          </a:bodyPr>
          <a:lstStyle/>
          <a:p>
            <a:r>
              <a:rPr lang="en-US" altLang="zh-TW" dirty="0"/>
              <a:t>The pinnacle of data analysis is machine learning.</a:t>
            </a:r>
          </a:p>
          <a:p>
            <a:r>
              <a:rPr lang="en-US" altLang="zh-TW" dirty="0"/>
              <a:t>You can successfully apply machine learning only after data analysis provides correctly prepared input.</a:t>
            </a:r>
          </a:p>
          <a:p>
            <a:r>
              <a:rPr lang="en-US" altLang="zh-TW" dirty="0"/>
              <a:t>However, only machine learning can associate a series of outputs and inputs, as well as determine the working rules behind the output in an effective way.</a:t>
            </a:r>
          </a:p>
          <a:p>
            <a:r>
              <a:rPr lang="en-US" altLang="zh-TW" dirty="0"/>
              <a:t>Machine learning strictly focuses on taking inputs from data and elaborating a working, internal representation of the world that you can use for practical purposes.</a:t>
            </a:r>
            <a:endParaRPr lang="zh-TW" altLang="en-US" dirty="0"/>
          </a:p>
        </p:txBody>
      </p:sp>
    </p:spTree>
    <p:extLst>
      <p:ext uri="{BB962C8B-B14F-4D97-AF65-F5344CB8AC3E}">
        <p14:creationId xmlns:p14="http://schemas.microsoft.com/office/powerpoint/2010/main" val="960592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656B8B3-0335-4418-8D96-6C9E59DAD09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1606078-F403-4D99-8597-6D7DF8C37ABD}"/>
              </a:ext>
            </a:extLst>
          </p:cNvPr>
          <p:cNvSpPr>
            <a:spLocks noGrp="1"/>
          </p:cNvSpPr>
          <p:nvPr>
            <p:ph idx="1"/>
          </p:nvPr>
        </p:nvSpPr>
        <p:spPr/>
        <p:txBody>
          <a:bodyPr>
            <a:normAutofit/>
          </a:bodyPr>
          <a:lstStyle/>
          <a:p>
            <a:r>
              <a:rPr lang="en-US" altLang="zh-TW" dirty="0"/>
              <a:t>The central idea behind machine learning is that you can represent reality by using a mathematical function that the algorithm doesn’t know in advance, but which it can guess after seeing some data. You can express reality and all its challenging complexity in terms of unknown mathematical functions that machine learning algorithms find and make actionable. This concept is the core idea for all kinds of machine learning algorithms.</a:t>
            </a:r>
            <a:endParaRPr lang="zh-TW" altLang="en-US" dirty="0"/>
          </a:p>
        </p:txBody>
      </p:sp>
    </p:spTree>
    <p:extLst>
      <p:ext uri="{BB962C8B-B14F-4D97-AF65-F5344CB8AC3E}">
        <p14:creationId xmlns:p14="http://schemas.microsoft.com/office/powerpoint/2010/main" val="76603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991D7EB-5A89-4B88-B15A-4DAC7327CBCA}"/>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01FA4EC-AA39-4A28-B883-CF609D4EED6D}"/>
              </a:ext>
            </a:extLst>
          </p:cNvPr>
          <p:cNvSpPr>
            <a:spLocks noGrp="1"/>
          </p:cNvSpPr>
          <p:nvPr>
            <p:ph idx="1"/>
          </p:nvPr>
        </p:nvSpPr>
        <p:spPr/>
        <p:txBody>
          <a:bodyPr/>
          <a:lstStyle/>
          <a:p>
            <a:r>
              <a:rPr lang="en-US" altLang="zh-TW" dirty="0"/>
              <a:t>Learning in machine learning is purely mathematical, and it ends by associating certain inputs to certain outputs.</a:t>
            </a:r>
          </a:p>
          <a:p>
            <a:r>
              <a:rPr lang="en-US" altLang="zh-TW" dirty="0"/>
              <a:t>The learning process is often described as </a:t>
            </a:r>
            <a:r>
              <a:rPr lang="en-US" altLang="zh-TW" i="1" dirty="0"/>
              <a:t>training </a:t>
            </a:r>
            <a:r>
              <a:rPr lang="en-US" altLang="zh-TW" dirty="0"/>
              <a:t>because the algorithm is trained to match the correct answer (the output) to every question offered (the input).</a:t>
            </a:r>
          </a:p>
          <a:p>
            <a:r>
              <a:rPr lang="en-US" altLang="zh-TW" dirty="0"/>
              <a:t>In spite of lacking deliberate understanding and being simply a mathematical process, machine learning can prove useful in many tasks.</a:t>
            </a:r>
            <a:endParaRPr lang="zh-TW" altLang="en-US" dirty="0"/>
          </a:p>
        </p:txBody>
      </p:sp>
    </p:spTree>
    <p:extLst>
      <p:ext uri="{BB962C8B-B14F-4D97-AF65-F5344CB8AC3E}">
        <p14:creationId xmlns:p14="http://schemas.microsoft.com/office/powerpoint/2010/main" val="1557458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53272B-13C1-4006-AAEE-2BDB30497EFF}"/>
              </a:ext>
            </a:extLst>
          </p:cNvPr>
          <p:cNvSpPr>
            <a:spLocks noGrp="1"/>
          </p:cNvSpPr>
          <p:nvPr>
            <p:ph type="title"/>
          </p:nvPr>
        </p:nvSpPr>
        <p:spPr/>
        <p:txBody>
          <a:bodyPr/>
          <a:lstStyle/>
          <a:p>
            <a:r>
              <a:rPr lang="en-US" altLang="zh-TW" dirty="0"/>
              <a:t>Understanding how machine learning works</a:t>
            </a:r>
            <a:endParaRPr lang="zh-TW" altLang="en-US" dirty="0"/>
          </a:p>
        </p:txBody>
      </p:sp>
      <p:sp>
        <p:nvSpPr>
          <p:cNvPr id="3" name="內容版面配置區 2">
            <a:extLst>
              <a:ext uri="{FF2B5EF4-FFF2-40B4-BE49-F238E27FC236}">
                <a16:creationId xmlns:a16="http://schemas.microsoft.com/office/drawing/2014/main" id="{29A16F58-72E2-4475-826F-6AC941BE6DEE}"/>
              </a:ext>
            </a:extLst>
          </p:cNvPr>
          <p:cNvSpPr>
            <a:spLocks noGrp="1"/>
          </p:cNvSpPr>
          <p:nvPr>
            <p:ph idx="1"/>
          </p:nvPr>
        </p:nvSpPr>
        <p:spPr/>
        <p:txBody>
          <a:bodyPr>
            <a:normAutofit/>
          </a:bodyPr>
          <a:lstStyle/>
          <a:p>
            <a:r>
              <a:rPr lang="en-US" altLang="zh-TW" dirty="0"/>
              <a:t>In the past, writing a program meant understanding the function used to manipulate data to create a given result with certain inputs.</a:t>
            </a:r>
          </a:p>
          <a:p>
            <a:r>
              <a:rPr lang="en-US" altLang="zh-TW" dirty="0"/>
              <a:t>Machine learning turns this process around.</a:t>
            </a:r>
          </a:p>
          <a:p>
            <a:r>
              <a:rPr lang="en-US" altLang="zh-TW" dirty="0"/>
              <a:t>Training provides a learner algorithm with all sorts of examples of the desired inputs and results expected from those inputs. The learner then uses this input to create a function.</a:t>
            </a:r>
          </a:p>
        </p:txBody>
      </p:sp>
    </p:spTree>
    <p:extLst>
      <p:ext uri="{BB962C8B-B14F-4D97-AF65-F5344CB8AC3E}">
        <p14:creationId xmlns:p14="http://schemas.microsoft.com/office/powerpoint/2010/main" val="1432002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D747A2-7BAD-43B9-BB18-FF475F1D952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E5D263E-E4B6-4408-A500-F099FB9FD4CE}"/>
              </a:ext>
            </a:extLst>
          </p:cNvPr>
          <p:cNvSpPr>
            <a:spLocks noGrp="1"/>
          </p:cNvSpPr>
          <p:nvPr>
            <p:ph idx="1"/>
          </p:nvPr>
        </p:nvSpPr>
        <p:spPr/>
        <p:txBody>
          <a:bodyPr>
            <a:normAutofit/>
          </a:bodyPr>
          <a:lstStyle/>
          <a:p>
            <a:r>
              <a:rPr lang="en-US" altLang="zh-TW" dirty="0"/>
              <a:t>ML builds its cognitive capabilities by creating a mathematical formulation that includes all the given features in a way that creates a function that can distinguish one class from another.</a:t>
            </a:r>
          </a:p>
          <a:p>
            <a:r>
              <a:rPr lang="en-US" altLang="zh-TW" dirty="0"/>
              <a:t>Being able to express such mathematical formulation is the representation capability of the machine learning algorithm.</a:t>
            </a:r>
            <a:endParaRPr lang="zh-TW" altLang="en-US" dirty="0"/>
          </a:p>
          <a:p>
            <a:r>
              <a:rPr lang="en-US" altLang="zh-TW" dirty="0"/>
              <a:t>From a mathematical perspective, you can express the representation process in machine learning by using the equivalent term </a:t>
            </a:r>
            <a:r>
              <a:rPr lang="en-US" altLang="zh-TW" i="1" dirty="0"/>
              <a:t>mapping</a:t>
            </a:r>
          </a:p>
          <a:p>
            <a:r>
              <a:rPr lang="en-US" altLang="zh-TW" dirty="0"/>
              <a:t>Mapping happens when you discover the construction of a function by observing its outputs.</a:t>
            </a:r>
            <a:endParaRPr lang="zh-TW" altLang="en-US" dirty="0"/>
          </a:p>
        </p:txBody>
      </p:sp>
    </p:spTree>
    <p:extLst>
      <p:ext uri="{BB962C8B-B14F-4D97-AF65-F5344CB8AC3E}">
        <p14:creationId xmlns:p14="http://schemas.microsoft.com/office/powerpoint/2010/main" val="919789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F49FA4-0ADA-400B-AB89-831D3EA4D05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0F681DF-1722-4D91-9279-DD955ED4ECBE}"/>
              </a:ext>
            </a:extLst>
          </p:cNvPr>
          <p:cNvSpPr>
            <a:spLocks noGrp="1"/>
          </p:cNvSpPr>
          <p:nvPr>
            <p:ph idx="1"/>
          </p:nvPr>
        </p:nvSpPr>
        <p:spPr/>
        <p:txBody>
          <a:bodyPr>
            <a:normAutofit/>
          </a:bodyPr>
          <a:lstStyle/>
          <a:p>
            <a:r>
              <a:rPr lang="en-US" altLang="zh-TW" dirty="0"/>
              <a:t>Such a representation (abstract rules derived from real-world facts) is possible because the learning algorithm has many internal parameters (consisting of vectors and matrices of values), which equate to the algorithm’s memory for ideas that are suitable for its mapping activity that connects features to response classes.</a:t>
            </a:r>
          </a:p>
          <a:p>
            <a:r>
              <a:rPr lang="en-US" altLang="zh-TW" dirty="0"/>
              <a:t>The dimensions and type of internal parameters delimit the kind of target functions that an algorithm can learn. </a:t>
            </a:r>
          </a:p>
          <a:p>
            <a:r>
              <a:rPr lang="en-US" altLang="zh-TW" dirty="0"/>
              <a:t>An optimization engine in the algorithm changes parameters from their initial values during learning to represent the target’s hidden function.</a:t>
            </a:r>
            <a:endParaRPr lang="zh-TW" altLang="en-US" dirty="0"/>
          </a:p>
        </p:txBody>
      </p:sp>
    </p:spTree>
    <p:extLst>
      <p:ext uri="{BB962C8B-B14F-4D97-AF65-F5344CB8AC3E}">
        <p14:creationId xmlns:p14="http://schemas.microsoft.com/office/powerpoint/2010/main" val="107311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2891375-4FF2-4F94-86F8-E2BD4570AC8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A9E34DE-4D64-408A-8913-738E0180380D}"/>
              </a:ext>
            </a:extLst>
          </p:cNvPr>
          <p:cNvSpPr>
            <a:spLocks noGrp="1"/>
          </p:cNvSpPr>
          <p:nvPr>
            <p:ph idx="1"/>
          </p:nvPr>
        </p:nvSpPr>
        <p:spPr/>
        <p:txBody>
          <a:bodyPr/>
          <a:lstStyle/>
          <a:p>
            <a:r>
              <a:rPr lang="en-US" altLang="zh-TW" dirty="0"/>
              <a:t>During optimization, the algorithm searches the possible variants of its parameter combinations to find one that allows correct mapping between features and classes during training.</a:t>
            </a:r>
          </a:p>
          <a:p>
            <a:r>
              <a:rPr lang="en-US" altLang="zh-TW" dirty="0"/>
              <a:t>This process evaluates many potential candidate target functions from among those that the learning algorithm can guess. </a:t>
            </a:r>
          </a:p>
          <a:p>
            <a:r>
              <a:rPr lang="en-US" altLang="zh-TW" dirty="0"/>
              <a:t>The set of all the potential functions that the learning algorithm can discover is the </a:t>
            </a:r>
            <a:r>
              <a:rPr lang="en-US" altLang="zh-TW" i="1" dirty="0"/>
              <a:t>hypothesis space.</a:t>
            </a:r>
            <a:endParaRPr lang="zh-TW" altLang="en-US" dirty="0"/>
          </a:p>
        </p:txBody>
      </p:sp>
    </p:spTree>
    <p:extLst>
      <p:ext uri="{BB962C8B-B14F-4D97-AF65-F5344CB8AC3E}">
        <p14:creationId xmlns:p14="http://schemas.microsoft.com/office/powerpoint/2010/main" val="108568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1DF4FC-EBE5-41FC-A29D-4E086E7A54A1}"/>
              </a:ext>
            </a:extLst>
          </p:cNvPr>
          <p:cNvSpPr>
            <a:spLocks noGrp="1"/>
          </p:cNvSpPr>
          <p:nvPr>
            <p:ph type="title"/>
          </p:nvPr>
        </p:nvSpPr>
        <p:spPr/>
        <p:txBody>
          <a:bodyPr/>
          <a:lstStyle/>
          <a:p>
            <a:r>
              <a:rPr lang="en-US" altLang="zh-TW" b="1" dirty="0"/>
              <a:t>Chapter 9 Performing Data Analysis for AI</a:t>
            </a:r>
            <a:endParaRPr lang="zh-TW" altLang="en-US" b="1" dirty="0"/>
          </a:p>
        </p:txBody>
      </p:sp>
      <p:sp>
        <p:nvSpPr>
          <p:cNvPr id="3" name="內容版面配置區 2">
            <a:extLst>
              <a:ext uri="{FF2B5EF4-FFF2-40B4-BE49-F238E27FC236}">
                <a16:creationId xmlns:a16="http://schemas.microsoft.com/office/drawing/2014/main" id="{EB8D40BF-33E9-4C84-ACBF-D44D3093BF84}"/>
              </a:ext>
            </a:extLst>
          </p:cNvPr>
          <p:cNvSpPr>
            <a:spLocks noGrp="1"/>
          </p:cNvSpPr>
          <p:nvPr>
            <p:ph idx="1"/>
          </p:nvPr>
        </p:nvSpPr>
        <p:spPr/>
        <p:txBody>
          <a:bodyPr/>
          <a:lstStyle/>
          <a:p>
            <a:r>
              <a:rPr lang="en-US" altLang="zh-TW" dirty="0"/>
              <a:t>Understanding how data analysis works</a:t>
            </a:r>
          </a:p>
          <a:p>
            <a:r>
              <a:rPr lang="en-US" altLang="zh-TW" dirty="0"/>
              <a:t>Using data analysis effectively with machine learning</a:t>
            </a:r>
          </a:p>
          <a:p>
            <a:r>
              <a:rPr lang="en-US" altLang="zh-TW" dirty="0"/>
              <a:t>Determining what machine learning can achieve</a:t>
            </a:r>
          </a:p>
          <a:p>
            <a:r>
              <a:rPr lang="en-US" altLang="zh-TW" dirty="0"/>
              <a:t>Discovering the different kinds of machine learning algorithms</a:t>
            </a:r>
            <a:endParaRPr lang="zh-TW" altLang="en-US" dirty="0"/>
          </a:p>
        </p:txBody>
      </p:sp>
    </p:spTree>
    <p:extLst>
      <p:ext uri="{BB962C8B-B14F-4D97-AF65-F5344CB8AC3E}">
        <p14:creationId xmlns:p14="http://schemas.microsoft.com/office/powerpoint/2010/main" val="3404028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00A388-B2B7-4F1F-84A8-1E2F286DD6FC}"/>
              </a:ext>
            </a:extLst>
          </p:cNvPr>
          <p:cNvSpPr>
            <a:spLocks noGrp="1"/>
          </p:cNvSpPr>
          <p:nvPr>
            <p:ph type="title"/>
          </p:nvPr>
        </p:nvSpPr>
        <p:spPr/>
        <p:txBody>
          <a:bodyPr/>
          <a:lstStyle/>
          <a:p>
            <a:r>
              <a:rPr lang="en-US" altLang="zh-TW" dirty="0"/>
              <a:t>Understanding the benefits of machine learning</a:t>
            </a:r>
            <a:endParaRPr lang="zh-TW" altLang="en-US" dirty="0"/>
          </a:p>
        </p:txBody>
      </p:sp>
      <p:sp>
        <p:nvSpPr>
          <p:cNvPr id="3" name="內容版面配置區 2">
            <a:extLst>
              <a:ext uri="{FF2B5EF4-FFF2-40B4-BE49-F238E27FC236}">
                <a16:creationId xmlns:a16="http://schemas.microsoft.com/office/drawing/2014/main" id="{67FBAE96-1A5B-4CBA-8EF6-BE07A331D815}"/>
              </a:ext>
            </a:extLst>
          </p:cNvPr>
          <p:cNvSpPr>
            <a:spLocks noGrp="1"/>
          </p:cNvSpPr>
          <p:nvPr>
            <p:ph idx="1"/>
          </p:nvPr>
        </p:nvSpPr>
        <p:spPr/>
        <p:txBody>
          <a:bodyPr/>
          <a:lstStyle/>
          <a:p>
            <a:r>
              <a:rPr lang="en-US" altLang="zh-TW" dirty="0"/>
              <a:t>You can find AI used in many other ways. However, it’s also useful to view uses of machine learning outside the normal realm that many consider the domain of AI.</a:t>
            </a:r>
          </a:p>
          <a:p>
            <a:pPr lvl="1"/>
            <a:r>
              <a:rPr lang="en-US" altLang="zh-TW" dirty="0"/>
              <a:t>Access control</a:t>
            </a:r>
          </a:p>
          <a:p>
            <a:pPr lvl="1"/>
            <a:r>
              <a:rPr lang="en-US" altLang="zh-TW" dirty="0"/>
              <a:t>Animal protection</a:t>
            </a:r>
          </a:p>
          <a:p>
            <a:pPr lvl="1"/>
            <a:r>
              <a:rPr lang="en-US" altLang="zh-TW" dirty="0"/>
              <a:t>Predicting wait times</a:t>
            </a:r>
            <a:endParaRPr lang="zh-TW" altLang="en-US" dirty="0"/>
          </a:p>
        </p:txBody>
      </p:sp>
    </p:spTree>
    <p:extLst>
      <p:ext uri="{BB962C8B-B14F-4D97-AF65-F5344CB8AC3E}">
        <p14:creationId xmlns:p14="http://schemas.microsoft.com/office/powerpoint/2010/main" val="776909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76B56E-B891-4D8C-8080-17EC168BBD6E}"/>
              </a:ext>
            </a:extLst>
          </p:cNvPr>
          <p:cNvSpPr>
            <a:spLocks noGrp="1"/>
          </p:cNvSpPr>
          <p:nvPr>
            <p:ph type="title"/>
          </p:nvPr>
        </p:nvSpPr>
        <p:spPr/>
        <p:txBody>
          <a:bodyPr/>
          <a:lstStyle/>
          <a:p>
            <a:r>
              <a:rPr lang="en-US" altLang="zh-TW" dirty="0"/>
              <a:t>Specifying the limits of machine learning</a:t>
            </a:r>
            <a:endParaRPr lang="zh-TW" altLang="en-US" dirty="0"/>
          </a:p>
        </p:txBody>
      </p:sp>
      <p:sp>
        <p:nvSpPr>
          <p:cNvPr id="3" name="內容版面配置區 2">
            <a:extLst>
              <a:ext uri="{FF2B5EF4-FFF2-40B4-BE49-F238E27FC236}">
                <a16:creationId xmlns:a16="http://schemas.microsoft.com/office/drawing/2014/main" id="{7D01A60E-A0BC-4D7A-B216-EF9F0EB51646}"/>
              </a:ext>
            </a:extLst>
          </p:cNvPr>
          <p:cNvSpPr>
            <a:spLocks noGrp="1"/>
          </p:cNvSpPr>
          <p:nvPr>
            <p:ph idx="1"/>
          </p:nvPr>
        </p:nvSpPr>
        <p:spPr/>
        <p:txBody>
          <a:bodyPr>
            <a:normAutofit/>
          </a:bodyPr>
          <a:lstStyle/>
          <a:p>
            <a:r>
              <a:rPr lang="en-US" altLang="zh-TW" dirty="0"/>
              <a:t>Machine learning relies on algorithms to analyze huge datasets. </a:t>
            </a:r>
          </a:p>
          <a:p>
            <a:r>
              <a:rPr lang="en-US" altLang="zh-TW" dirty="0"/>
              <a:t>Currently, machine learning can’t provide the sort of AI that the movies present.</a:t>
            </a:r>
          </a:p>
          <a:p>
            <a:r>
              <a:rPr lang="en-US" altLang="zh-TW" dirty="0"/>
              <a:t>Even the best algorithms can’t think, feel, display any form of self-awareness, or exercise free will.</a:t>
            </a:r>
          </a:p>
          <a:p>
            <a:r>
              <a:rPr lang="en-US" altLang="zh-TW" dirty="0"/>
              <a:t>The main point of confusion between learning and intelligence is people’s assumption that simply because a machine gets better at its job (learning), it’s also aware (intelligence).</a:t>
            </a:r>
            <a:endParaRPr lang="zh-TW" altLang="en-US" dirty="0"/>
          </a:p>
        </p:txBody>
      </p:sp>
    </p:spTree>
    <p:extLst>
      <p:ext uri="{BB962C8B-B14F-4D97-AF65-F5344CB8AC3E}">
        <p14:creationId xmlns:p14="http://schemas.microsoft.com/office/powerpoint/2010/main" val="4078201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B01DC5-E8B0-44D3-96E4-C7A94721999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4CE3A05-DABC-465A-BED3-EFB9BA254848}"/>
              </a:ext>
            </a:extLst>
          </p:cNvPr>
          <p:cNvSpPr>
            <a:spLocks noGrp="1"/>
          </p:cNvSpPr>
          <p:nvPr>
            <p:ph idx="1"/>
          </p:nvPr>
        </p:nvSpPr>
        <p:spPr/>
        <p:txBody>
          <a:bodyPr/>
          <a:lstStyle/>
          <a:p>
            <a:r>
              <a:rPr lang="en-US" altLang="zh-TW" dirty="0"/>
              <a:t>Apart from the fact that machine learning consists of mathematical functions optimized for a certain purpose, other weaknesses expose the limits of machine learning.</a:t>
            </a:r>
          </a:p>
          <a:p>
            <a:pPr lvl="1"/>
            <a:r>
              <a:rPr lang="en-US" altLang="zh-TW" dirty="0"/>
              <a:t>Representation</a:t>
            </a:r>
          </a:p>
          <a:p>
            <a:pPr lvl="1"/>
            <a:r>
              <a:rPr lang="en-US" altLang="zh-TW" dirty="0"/>
              <a:t>Overfitting</a:t>
            </a:r>
          </a:p>
          <a:p>
            <a:pPr lvl="1"/>
            <a:r>
              <a:rPr lang="en-US" altLang="zh-TW" dirty="0"/>
              <a:t>Lack of effective generalization because of limited data</a:t>
            </a:r>
            <a:endParaRPr lang="zh-TW" altLang="en-US" dirty="0"/>
          </a:p>
        </p:txBody>
      </p:sp>
    </p:spTree>
    <p:extLst>
      <p:ext uri="{BB962C8B-B14F-4D97-AF65-F5344CB8AC3E}">
        <p14:creationId xmlns:p14="http://schemas.microsoft.com/office/powerpoint/2010/main" val="2627058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790FA7-C092-48D2-8006-EF7F5B2E5B2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A7EC9DA-77F1-4F5C-BBE5-681C75D72B8E}"/>
              </a:ext>
            </a:extLst>
          </p:cNvPr>
          <p:cNvSpPr>
            <a:spLocks noGrp="1"/>
          </p:cNvSpPr>
          <p:nvPr>
            <p:ph idx="1"/>
          </p:nvPr>
        </p:nvSpPr>
        <p:spPr/>
        <p:txBody>
          <a:bodyPr>
            <a:normAutofit/>
          </a:bodyPr>
          <a:lstStyle/>
          <a:p>
            <a:r>
              <a:rPr lang="en-US" altLang="zh-TW" dirty="0"/>
              <a:t>The secret to machine learning is generalization.</a:t>
            </a:r>
          </a:p>
          <a:p>
            <a:r>
              <a:rPr lang="en-US" altLang="zh-TW" dirty="0"/>
              <a:t>The goal is to generalize the output function so that it works on data beyond the training examples.</a:t>
            </a:r>
          </a:p>
          <a:p>
            <a:r>
              <a:rPr lang="en-US" altLang="zh-TW" dirty="0"/>
              <a:t>However, with generalization come the problems of overfitting and </a:t>
            </a:r>
            <a:r>
              <a:rPr lang="en-US" altLang="zh-TW" i="1" dirty="0"/>
              <a:t>biased data </a:t>
            </a:r>
            <a:r>
              <a:rPr lang="en-US" altLang="zh-TW" dirty="0"/>
              <a:t>(data that when viewed using various statistical measures is skewed in one direction or the other).</a:t>
            </a:r>
          </a:p>
          <a:p>
            <a:r>
              <a:rPr lang="en-US" altLang="zh-TW" dirty="0"/>
              <a:t>The algorithm may respond correctly to situations similar to those used to train it, but it will be clueless in completely new situations.</a:t>
            </a:r>
            <a:endParaRPr lang="zh-TW" altLang="en-US" dirty="0"/>
          </a:p>
        </p:txBody>
      </p:sp>
    </p:spTree>
    <p:extLst>
      <p:ext uri="{BB962C8B-B14F-4D97-AF65-F5344CB8AC3E}">
        <p14:creationId xmlns:p14="http://schemas.microsoft.com/office/powerpoint/2010/main" val="3877599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0FE8CD-9A81-4D8E-9EAE-C60E243BB04F}"/>
              </a:ext>
            </a:extLst>
          </p:cNvPr>
          <p:cNvSpPr>
            <a:spLocks noGrp="1"/>
          </p:cNvSpPr>
          <p:nvPr>
            <p:ph type="title"/>
          </p:nvPr>
        </p:nvSpPr>
        <p:spPr/>
        <p:txBody>
          <a:bodyPr/>
          <a:lstStyle/>
          <a:p>
            <a:r>
              <a:rPr lang="en-US" altLang="zh-TW" b="1" dirty="0"/>
              <a:t>Considering How to Learn from Data</a:t>
            </a:r>
            <a:endParaRPr lang="zh-TW" altLang="en-US" b="1" dirty="0"/>
          </a:p>
        </p:txBody>
      </p:sp>
      <p:sp>
        <p:nvSpPr>
          <p:cNvPr id="3" name="內容版面配置區 2">
            <a:extLst>
              <a:ext uri="{FF2B5EF4-FFF2-40B4-BE49-F238E27FC236}">
                <a16:creationId xmlns:a16="http://schemas.microsoft.com/office/drawing/2014/main" id="{9996E55F-8D13-4191-9179-F513CFDC712A}"/>
              </a:ext>
            </a:extLst>
          </p:cNvPr>
          <p:cNvSpPr>
            <a:spLocks noGrp="1"/>
          </p:cNvSpPr>
          <p:nvPr>
            <p:ph idx="1"/>
          </p:nvPr>
        </p:nvSpPr>
        <p:spPr/>
        <p:txBody>
          <a:bodyPr/>
          <a:lstStyle/>
          <a:p>
            <a:r>
              <a:rPr lang="en-US" altLang="zh-TW" dirty="0"/>
              <a:t>Everything in machine learning revolves around algorithms. </a:t>
            </a:r>
          </a:p>
          <a:p>
            <a:r>
              <a:rPr lang="en-US" altLang="zh-TW" dirty="0"/>
              <a:t>An algorithm is a procedure or formula used to solve a problem.</a:t>
            </a:r>
          </a:p>
          <a:p>
            <a:r>
              <a:rPr lang="en-US" altLang="zh-TW" dirty="0"/>
              <a:t>Learning comes in many different flavors, depending on the algorithm and its objectives.</a:t>
            </a:r>
          </a:p>
          <a:p>
            <a:pPr lvl="1"/>
            <a:r>
              <a:rPr lang="en-US" altLang="zh-TW" dirty="0"/>
              <a:t>Supervised learning</a:t>
            </a:r>
          </a:p>
          <a:p>
            <a:pPr lvl="1"/>
            <a:r>
              <a:rPr lang="en-US" altLang="zh-TW" dirty="0"/>
              <a:t>Unsupervised learning</a:t>
            </a:r>
          </a:p>
          <a:p>
            <a:pPr lvl="1"/>
            <a:r>
              <a:rPr lang="en-US" altLang="zh-TW" dirty="0"/>
              <a:t>Reinforcement learning</a:t>
            </a:r>
            <a:endParaRPr lang="zh-TW" altLang="en-US" dirty="0"/>
          </a:p>
        </p:txBody>
      </p:sp>
    </p:spTree>
    <p:extLst>
      <p:ext uri="{BB962C8B-B14F-4D97-AF65-F5344CB8AC3E}">
        <p14:creationId xmlns:p14="http://schemas.microsoft.com/office/powerpoint/2010/main" val="1564482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E26886F-2F72-413C-B4A4-AA187218B8A7}"/>
              </a:ext>
            </a:extLst>
          </p:cNvPr>
          <p:cNvSpPr>
            <a:spLocks noGrp="1"/>
          </p:cNvSpPr>
          <p:nvPr>
            <p:ph type="title"/>
          </p:nvPr>
        </p:nvSpPr>
        <p:spPr/>
        <p:txBody>
          <a:bodyPr/>
          <a:lstStyle/>
          <a:p>
            <a:r>
              <a:rPr lang="en-US" altLang="zh-TW" dirty="0"/>
              <a:t>Supervised learning</a:t>
            </a:r>
            <a:endParaRPr lang="zh-TW" altLang="en-US" dirty="0"/>
          </a:p>
        </p:txBody>
      </p:sp>
      <p:sp>
        <p:nvSpPr>
          <p:cNvPr id="3" name="內容版面配置區 2">
            <a:extLst>
              <a:ext uri="{FF2B5EF4-FFF2-40B4-BE49-F238E27FC236}">
                <a16:creationId xmlns:a16="http://schemas.microsoft.com/office/drawing/2014/main" id="{8D15D849-C2D7-410D-951C-AED6E1943DFF}"/>
              </a:ext>
            </a:extLst>
          </p:cNvPr>
          <p:cNvSpPr>
            <a:spLocks noGrp="1"/>
          </p:cNvSpPr>
          <p:nvPr>
            <p:ph idx="1"/>
          </p:nvPr>
        </p:nvSpPr>
        <p:spPr/>
        <p:txBody>
          <a:bodyPr/>
          <a:lstStyle/>
          <a:p>
            <a:r>
              <a:rPr lang="en-US" altLang="zh-TW" i="1" dirty="0"/>
              <a:t>Supervised learning </a:t>
            </a:r>
            <a:r>
              <a:rPr lang="en-US" altLang="zh-TW" dirty="0"/>
              <a:t>occurs when an algorithm learns from example data and associated</a:t>
            </a:r>
            <a:r>
              <a:rPr lang="zh-TW" altLang="en-US" dirty="0"/>
              <a:t> </a:t>
            </a:r>
            <a:r>
              <a:rPr lang="en-US" altLang="zh-TW" dirty="0"/>
              <a:t>target responses that can consist of numeric values or string labels, such as</a:t>
            </a:r>
            <a:r>
              <a:rPr lang="zh-TW" altLang="en-US" dirty="0"/>
              <a:t> </a:t>
            </a:r>
            <a:r>
              <a:rPr lang="en-US" altLang="zh-TW" dirty="0"/>
              <a:t>classes or tags, in order to later predict the correct response when given new</a:t>
            </a:r>
            <a:r>
              <a:rPr lang="zh-TW" altLang="en-US" dirty="0"/>
              <a:t> </a:t>
            </a:r>
            <a:r>
              <a:rPr lang="en-US" altLang="zh-TW" dirty="0"/>
              <a:t>examples.</a:t>
            </a:r>
            <a:endParaRPr lang="zh-TW" altLang="en-US" dirty="0"/>
          </a:p>
        </p:txBody>
      </p:sp>
    </p:spTree>
    <p:extLst>
      <p:ext uri="{BB962C8B-B14F-4D97-AF65-F5344CB8AC3E}">
        <p14:creationId xmlns:p14="http://schemas.microsoft.com/office/powerpoint/2010/main" val="220239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54B957E0-516A-43E0-9F20-FFCECE967A52}"/>
              </a:ext>
            </a:extLst>
          </p:cNvPr>
          <p:cNvPicPr>
            <a:picLocks noChangeAspect="1"/>
          </p:cNvPicPr>
          <p:nvPr/>
        </p:nvPicPr>
        <p:blipFill>
          <a:blip r:embed="rId2"/>
          <a:stretch>
            <a:fillRect/>
          </a:stretch>
        </p:blipFill>
        <p:spPr>
          <a:xfrm>
            <a:off x="838200" y="1328159"/>
            <a:ext cx="10515600" cy="4998554"/>
          </a:xfrm>
          <a:prstGeom prst="rect">
            <a:avLst/>
          </a:prstGeom>
        </p:spPr>
      </p:pic>
    </p:spTree>
    <p:extLst>
      <p:ext uri="{BB962C8B-B14F-4D97-AF65-F5344CB8AC3E}">
        <p14:creationId xmlns:p14="http://schemas.microsoft.com/office/powerpoint/2010/main" val="4085994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D72524-6BFA-4594-A106-7AF0E1A72DA6}"/>
              </a:ext>
            </a:extLst>
          </p:cNvPr>
          <p:cNvSpPr>
            <a:spLocks noGrp="1"/>
          </p:cNvSpPr>
          <p:nvPr>
            <p:ph type="title"/>
          </p:nvPr>
        </p:nvSpPr>
        <p:spPr/>
        <p:txBody>
          <a:bodyPr/>
          <a:lstStyle/>
          <a:p>
            <a:r>
              <a:rPr lang="en-US" altLang="zh-TW" dirty="0"/>
              <a:t>Unsupervised learning</a:t>
            </a:r>
            <a:endParaRPr lang="zh-TW" altLang="en-US" dirty="0"/>
          </a:p>
        </p:txBody>
      </p:sp>
      <p:sp>
        <p:nvSpPr>
          <p:cNvPr id="3" name="內容版面配置區 2">
            <a:extLst>
              <a:ext uri="{FF2B5EF4-FFF2-40B4-BE49-F238E27FC236}">
                <a16:creationId xmlns:a16="http://schemas.microsoft.com/office/drawing/2014/main" id="{816E5E85-D39D-4A64-80E8-ED7AC248914F}"/>
              </a:ext>
            </a:extLst>
          </p:cNvPr>
          <p:cNvSpPr>
            <a:spLocks noGrp="1"/>
          </p:cNvSpPr>
          <p:nvPr>
            <p:ph idx="1"/>
          </p:nvPr>
        </p:nvSpPr>
        <p:spPr/>
        <p:txBody>
          <a:bodyPr/>
          <a:lstStyle/>
          <a:p>
            <a:r>
              <a:rPr lang="en-US" altLang="zh-TW" i="1" dirty="0"/>
              <a:t>Unsupervised learning </a:t>
            </a:r>
            <a:r>
              <a:rPr lang="en-US" altLang="zh-TW" dirty="0"/>
              <a:t>occurs when an algorithm learns from plain examples without</a:t>
            </a:r>
            <a:r>
              <a:rPr lang="zh-TW" altLang="en-US" dirty="0"/>
              <a:t> </a:t>
            </a:r>
            <a:r>
              <a:rPr lang="en-US" altLang="zh-TW" dirty="0"/>
              <a:t>any associated response, leaving the algorithm to determine the data patterns</a:t>
            </a:r>
            <a:r>
              <a:rPr lang="zh-TW" altLang="en-US" dirty="0"/>
              <a:t> </a:t>
            </a:r>
            <a:r>
              <a:rPr lang="en-US" altLang="zh-TW" dirty="0"/>
              <a:t>on its own.</a:t>
            </a:r>
            <a:endParaRPr lang="zh-TW" altLang="en-US" dirty="0"/>
          </a:p>
        </p:txBody>
      </p:sp>
    </p:spTree>
    <p:extLst>
      <p:ext uri="{BB962C8B-B14F-4D97-AF65-F5344CB8AC3E}">
        <p14:creationId xmlns:p14="http://schemas.microsoft.com/office/powerpoint/2010/main" val="3048855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E3A3095-266A-4946-8971-5AD6B672F1ED}"/>
              </a:ext>
            </a:extLst>
          </p:cNvPr>
          <p:cNvSpPr>
            <a:spLocks noGrp="1"/>
          </p:cNvSpPr>
          <p:nvPr>
            <p:ph type="title"/>
          </p:nvPr>
        </p:nvSpPr>
        <p:spPr/>
        <p:txBody>
          <a:bodyPr/>
          <a:lstStyle/>
          <a:p>
            <a:r>
              <a:rPr lang="en-US" altLang="zh-TW" dirty="0"/>
              <a:t>Reinforcement learning</a:t>
            </a:r>
            <a:endParaRPr lang="zh-TW" altLang="en-US" dirty="0"/>
          </a:p>
        </p:txBody>
      </p:sp>
      <p:sp>
        <p:nvSpPr>
          <p:cNvPr id="3" name="內容版面配置區 2">
            <a:extLst>
              <a:ext uri="{FF2B5EF4-FFF2-40B4-BE49-F238E27FC236}">
                <a16:creationId xmlns:a16="http://schemas.microsoft.com/office/drawing/2014/main" id="{5BB5D443-ABBA-402A-928E-D89ABB84BB02}"/>
              </a:ext>
            </a:extLst>
          </p:cNvPr>
          <p:cNvSpPr>
            <a:spLocks noGrp="1"/>
          </p:cNvSpPr>
          <p:nvPr>
            <p:ph idx="1"/>
          </p:nvPr>
        </p:nvSpPr>
        <p:spPr/>
        <p:txBody>
          <a:bodyPr/>
          <a:lstStyle/>
          <a:p>
            <a:r>
              <a:rPr lang="en-US" altLang="zh-TW" dirty="0"/>
              <a:t>Reinforcement learning occurs when you present the algorithm with examples that</a:t>
            </a:r>
            <a:r>
              <a:rPr lang="zh-TW" altLang="en-US" dirty="0"/>
              <a:t> </a:t>
            </a:r>
            <a:r>
              <a:rPr lang="en-US" altLang="zh-TW" dirty="0"/>
              <a:t>lack labels, as in unsupervised learning. However, you can accompany an example</a:t>
            </a:r>
            <a:r>
              <a:rPr lang="zh-TW" altLang="en-US" dirty="0"/>
              <a:t> </a:t>
            </a:r>
            <a:r>
              <a:rPr lang="en-US" altLang="zh-TW" dirty="0"/>
              <a:t>with positive or negative feedback according to the consequences of the solution</a:t>
            </a:r>
            <a:r>
              <a:rPr lang="zh-TW" altLang="en-US"/>
              <a:t> </a:t>
            </a:r>
            <a:r>
              <a:rPr lang="en-US" altLang="zh-TW"/>
              <a:t>that </a:t>
            </a:r>
            <a:r>
              <a:rPr lang="en-US" altLang="zh-TW" dirty="0"/>
              <a:t>the algorithm proposes.</a:t>
            </a:r>
            <a:endParaRPr lang="zh-TW" altLang="en-US" dirty="0"/>
          </a:p>
        </p:txBody>
      </p:sp>
    </p:spTree>
    <p:extLst>
      <p:ext uri="{BB962C8B-B14F-4D97-AF65-F5344CB8AC3E}">
        <p14:creationId xmlns:p14="http://schemas.microsoft.com/office/powerpoint/2010/main" val="181522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9A46C38-EC11-4254-886A-D1BA85A4DE5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BB1C82F-140A-4B79-A951-8A4270AD320E}"/>
              </a:ext>
            </a:extLst>
          </p:cNvPr>
          <p:cNvSpPr>
            <a:spLocks noGrp="1"/>
          </p:cNvSpPr>
          <p:nvPr>
            <p:ph idx="1"/>
          </p:nvPr>
        </p:nvSpPr>
        <p:spPr/>
        <p:txBody>
          <a:bodyPr>
            <a:normAutofit/>
          </a:bodyPr>
          <a:lstStyle/>
          <a:p>
            <a:r>
              <a:rPr lang="en-US" altLang="zh-TW" dirty="0"/>
              <a:t>Amassing data isn’t a modern phenomenon; people have amassed data for</a:t>
            </a:r>
            <a:r>
              <a:rPr lang="zh-TW" altLang="en-US" dirty="0"/>
              <a:t> </a:t>
            </a:r>
            <a:r>
              <a:rPr lang="en-US" altLang="zh-TW" dirty="0"/>
              <a:t>centuries.</a:t>
            </a:r>
          </a:p>
          <a:p>
            <a:r>
              <a:rPr lang="en-US" altLang="zh-TW" dirty="0"/>
              <a:t>Data has</a:t>
            </a:r>
            <a:r>
              <a:rPr lang="zh-TW" altLang="en-US" dirty="0"/>
              <a:t> </a:t>
            </a:r>
            <a:r>
              <a:rPr lang="en-US" altLang="zh-TW" dirty="0"/>
              <a:t>a value in itself.</a:t>
            </a:r>
          </a:p>
          <a:p>
            <a:r>
              <a:rPr lang="en-US" altLang="zh-TW" dirty="0"/>
              <a:t>People have recently learned that data contains more than surface information.</a:t>
            </a:r>
          </a:p>
          <a:p>
            <a:r>
              <a:rPr lang="en-US" altLang="zh-TW" dirty="0"/>
              <a:t>If</a:t>
            </a:r>
            <a:r>
              <a:rPr lang="zh-TW" altLang="en-US" dirty="0"/>
              <a:t> </a:t>
            </a:r>
            <a:r>
              <a:rPr lang="en-US" altLang="zh-TW" dirty="0"/>
              <a:t>data is in an appropriate numerical form, you can apply special techniques devised</a:t>
            </a:r>
            <a:r>
              <a:rPr lang="zh-TW" altLang="en-US" dirty="0"/>
              <a:t> </a:t>
            </a:r>
            <a:r>
              <a:rPr lang="en-US" altLang="zh-TW" dirty="0"/>
              <a:t>by mathematicians and statisticians, called data analysis techniques, and extract</a:t>
            </a:r>
            <a:r>
              <a:rPr lang="zh-TW" altLang="en-US" dirty="0"/>
              <a:t> </a:t>
            </a:r>
            <a:r>
              <a:rPr lang="en-US" altLang="zh-TW" dirty="0"/>
              <a:t>even more knowledge from it.</a:t>
            </a:r>
            <a:endParaRPr lang="zh-TW" altLang="en-US" dirty="0"/>
          </a:p>
        </p:txBody>
      </p:sp>
    </p:spTree>
    <p:extLst>
      <p:ext uri="{BB962C8B-B14F-4D97-AF65-F5344CB8AC3E}">
        <p14:creationId xmlns:p14="http://schemas.microsoft.com/office/powerpoint/2010/main" val="64448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096616E-72BC-4B2F-9A54-1581A0E6774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0A838DA-667C-41EF-ABA5-B9625D2D5A78}"/>
              </a:ext>
            </a:extLst>
          </p:cNvPr>
          <p:cNvSpPr>
            <a:spLocks noGrp="1"/>
          </p:cNvSpPr>
          <p:nvPr>
            <p:ph idx="1"/>
          </p:nvPr>
        </p:nvSpPr>
        <p:spPr/>
        <p:txBody>
          <a:bodyPr/>
          <a:lstStyle/>
          <a:p>
            <a:r>
              <a:rPr lang="en-US" altLang="zh-TW" dirty="0"/>
              <a:t>Simple data analysis, you</a:t>
            </a:r>
            <a:r>
              <a:rPr lang="zh-TW" altLang="en-US" dirty="0"/>
              <a:t> </a:t>
            </a:r>
            <a:r>
              <a:rPr lang="en-US" altLang="zh-TW" dirty="0"/>
              <a:t>can extract meaningful information.</a:t>
            </a:r>
          </a:p>
          <a:p>
            <a:r>
              <a:rPr lang="en-US" altLang="zh-TW" dirty="0"/>
              <a:t>More advanced analytics using machine learning algorithms capable of predicting the future, classifying information, and effectively helping to make optimal decisions.</a:t>
            </a:r>
          </a:p>
          <a:p>
            <a:r>
              <a:rPr lang="en-US" altLang="zh-TW" dirty="0"/>
              <a:t>Data analysis and machine learning enable people to push data usage beyond previous limits to develop a smarter AI.</a:t>
            </a:r>
            <a:endParaRPr lang="zh-TW" altLang="en-US" dirty="0"/>
          </a:p>
        </p:txBody>
      </p:sp>
    </p:spTree>
    <p:extLst>
      <p:ext uri="{BB962C8B-B14F-4D97-AF65-F5344CB8AC3E}">
        <p14:creationId xmlns:p14="http://schemas.microsoft.com/office/powerpoint/2010/main" val="121798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B53AB6-5D42-44A8-BD4B-BBB18A0D2471}"/>
              </a:ext>
            </a:extLst>
          </p:cNvPr>
          <p:cNvSpPr>
            <a:spLocks noGrp="1"/>
          </p:cNvSpPr>
          <p:nvPr>
            <p:ph type="title"/>
          </p:nvPr>
        </p:nvSpPr>
        <p:spPr/>
        <p:txBody>
          <a:bodyPr/>
          <a:lstStyle/>
          <a:p>
            <a:r>
              <a:rPr lang="en-US" altLang="zh-TW" b="1" dirty="0"/>
              <a:t>Defining Data Analysis</a:t>
            </a:r>
            <a:endParaRPr lang="zh-TW" altLang="en-US" b="1" dirty="0"/>
          </a:p>
        </p:txBody>
      </p:sp>
      <p:sp>
        <p:nvSpPr>
          <p:cNvPr id="3" name="內容版面配置區 2">
            <a:extLst>
              <a:ext uri="{FF2B5EF4-FFF2-40B4-BE49-F238E27FC236}">
                <a16:creationId xmlns:a16="http://schemas.microsoft.com/office/drawing/2014/main" id="{792D5D28-AEF4-49D5-B9E2-ABFFBC0F8BD3}"/>
              </a:ext>
            </a:extLst>
          </p:cNvPr>
          <p:cNvSpPr>
            <a:spLocks noGrp="1"/>
          </p:cNvSpPr>
          <p:nvPr>
            <p:ph idx="1"/>
          </p:nvPr>
        </p:nvSpPr>
        <p:spPr/>
        <p:txBody>
          <a:bodyPr/>
          <a:lstStyle/>
          <a:p>
            <a:r>
              <a:rPr lang="en-US" altLang="zh-TW" dirty="0"/>
              <a:t>The current era is called the Information Age not simply because we have become so data rich but also because society has reached a certain maturity in analyzing and extracting information from that data.</a:t>
            </a:r>
          </a:p>
          <a:p>
            <a:r>
              <a:rPr lang="en-US" altLang="zh-TW" dirty="0"/>
              <a:t>“Data is the new oil” implies both that data can make a company rich and that it takes skill and hard work to make this happen.</a:t>
            </a:r>
          </a:p>
          <a:p>
            <a:r>
              <a:rPr lang="en-US" altLang="zh-TW" dirty="0"/>
              <a:t>The most basic data transformations are provided by </a:t>
            </a:r>
            <a:r>
              <a:rPr lang="en-US" altLang="zh-TW" i="1" dirty="0"/>
              <a:t>data analysis.</a:t>
            </a:r>
            <a:endParaRPr lang="zh-TW" altLang="en-US" dirty="0"/>
          </a:p>
        </p:txBody>
      </p:sp>
    </p:spTree>
    <p:extLst>
      <p:ext uri="{BB962C8B-B14F-4D97-AF65-F5344CB8AC3E}">
        <p14:creationId xmlns:p14="http://schemas.microsoft.com/office/powerpoint/2010/main" val="364673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41624B-016C-4433-AE2E-074F9021492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6C50A59-4236-4D17-8E9B-20BEB05D48F8}"/>
              </a:ext>
            </a:extLst>
          </p:cNvPr>
          <p:cNvSpPr>
            <a:spLocks noGrp="1"/>
          </p:cNvSpPr>
          <p:nvPr>
            <p:ph idx="1"/>
          </p:nvPr>
        </p:nvSpPr>
        <p:spPr/>
        <p:txBody>
          <a:bodyPr/>
          <a:lstStyle/>
          <a:p>
            <a:r>
              <a:rPr lang="en-US" altLang="zh-TW" dirty="0"/>
              <a:t>Data analysis, depending on the context, refers to a large body of possible data operations, sometimes specific to certain industries or tasks.</a:t>
            </a:r>
          </a:p>
          <a:p>
            <a:pPr lvl="1"/>
            <a:r>
              <a:rPr lang="en-US" altLang="zh-TW" b="1" dirty="0"/>
              <a:t>Transforming: </a:t>
            </a:r>
            <a:r>
              <a:rPr lang="en-US" altLang="zh-TW" dirty="0"/>
              <a:t>Changes the data’s structure.</a:t>
            </a:r>
          </a:p>
          <a:p>
            <a:pPr lvl="1"/>
            <a:r>
              <a:rPr lang="en-US" altLang="zh-TW" b="1" dirty="0"/>
              <a:t>Cleansing: </a:t>
            </a:r>
            <a:r>
              <a:rPr lang="en-US" altLang="zh-TW" dirty="0"/>
              <a:t>Fixes imperfect data.</a:t>
            </a:r>
          </a:p>
          <a:p>
            <a:pPr lvl="1"/>
            <a:r>
              <a:rPr lang="en-US" altLang="zh-TW" b="1" dirty="0"/>
              <a:t>Inspecting: </a:t>
            </a:r>
            <a:r>
              <a:rPr lang="en-US" altLang="zh-TW" dirty="0"/>
              <a:t>Validates the data.</a:t>
            </a:r>
          </a:p>
          <a:p>
            <a:pPr lvl="1"/>
            <a:r>
              <a:rPr lang="en-US" altLang="zh-TW" b="1" dirty="0"/>
              <a:t>Modeling: </a:t>
            </a:r>
            <a:r>
              <a:rPr lang="en-US" altLang="zh-TW" dirty="0"/>
              <a:t>Grasps the relationship between the elements present in data.</a:t>
            </a:r>
            <a:endParaRPr lang="zh-TW" altLang="en-US" dirty="0"/>
          </a:p>
        </p:txBody>
      </p:sp>
    </p:spTree>
    <p:extLst>
      <p:ext uri="{BB962C8B-B14F-4D97-AF65-F5344CB8AC3E}">
        <p14:creationId xmlns:p14="http://schemas.microsoft.com/office/powerpoint/2010/main" val="2652525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F8138E-0B7B-465A-9851-0B4CF3D8174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4AF1A19-BCB3-46D0-B9FA-EC8D531A3DF3}"/>
              </a:ext>
            </a:extLst>
          </p:cNvPr>
          <p:cNvSpPr>
            <a:spLocks noGrp="1"/>
          </p:cNvSpPr>
          <p:nvPr>
            <p:ph idx="1"/>
          </p:nvPr>
        </p:nvSpPr>
        <p:spPr/>
        <p:txBody>
          <a:bodyPr/>
          <a:lstStyle/>
          <a:p>
            <a:r>
              <a:rPr lang="en-US" altLang="zh-TW" dirty="0"/>
              <a:t>You perform transformations, cleansing, inspecting, and modeling.</a:t>
            </a:r>
          </a:p>
          <a:p>
            <a:r>
              <a:rPr lang="en-US" altLang="zh-TW" dirty="0"/>
              <a:t>The data analysis arsenal also provides basic statistical tools, such as mean and variance, that describe data distribution, or sophisticated tools, such as correlation and linear regression analysis, that reveal whether you can relate events or phenomena to one another.</a:t>
            </a:r>
          </a:p>
          <a:p>
            <a:r>
              <a:rPr lang="en-US" altLang="zh-TW" dirty="0"/>
              <a:t>What makes data analysis hard in the age of big data is the large volume of data that requires special computing tools, such as Hadoop and Apache Spark, which are two software tools used to perform massive data operations.</a:t>
            </a:r>
            <a:endParaRPr lang="zh-TW" altLang="en-US" dirty="0"/>
          </a:p>
        </p:txBody>
      </p:sp>
    </p:spTree>
    <p:extLst>
      <p:ext uri="{BB962C8B-B14F-4D97-AF65-F5344CB8AC3E}">
        <p14:creationId xmlns:p14="http://schemas.microsoft.com/office/powerpoint/2010/main" val="109382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1F3604C-B784-458C-ABDC-92DD566060BF}"/>
              </a:ext>
            </a:extLst>
          </p:cNvPr>
          <p:cNvSpPr>
            <a:spLocks noGrp="1"/>
          </p:cNvSpPr>
          <p:nvPr>
            <p:ph type="title"/>
          </p:nvPr>
        </p:nvSpPr>
        <p:spPr/>
        <p:txBody>
          <a:bodyPr/>
          <a:lstStyle/>
          <a:p>
            <a:r>
              <a:rPr lang="en-US" altLang="zh-TW" dirty="0"/>
              <a:t>Understanding why analysis is important</a:t>
            </a:r>
            <a:endParaRPr lang="zh-TW" altLang="en-US" dirty="0"/>
          </a:p>
        </p:txBody>
      </p:sp>
      <p:sp>
        <p:nvSpPr>
          <p:cNvPr id="3" name="內容版面配置區 2">
            <a:extLst>
              <a:ext uri="{FF2B5EF4-FFF2-40B4-BE49-F238E27FC236}">
                <a16:creationId xmlns:a16="http://schemas.microsoft.com/office/drawing/2014/main" id="{C6EFCA63-55DD-4078-845D-81044B5399C5}"/>
              </a:ext>
            </a:extLst>
          </p:cNvPr>
          <p:cNvSpPr>
            <a:spLocks noGrp="1"/>
          </p:cNvSpPr>
          <p:nvPr>
            <p:ph idx="1"/>
          </p:nvPr>
        </p:nvSpPr>
        <p:spPr/>
        <p:txBody>
          <a:bodyPr/>
          <a:lstStyle/>
          <a:p>
            <a:r>
              <a:rPr lang="en-US" altLang="zh-TW" dirty="0"/>
              <a:t>Data analysis is essential to AI. In fact, no modern AI is possible without visualizing, cleansing, transforming, and modeling data before advanced algorithms enter the process and turn it into information of even higher value than before.</a:t>
            </a:r>
          </a:p>
          <a:p>
            <a:r>
              <a:rPr lang="en-US" altLang="zh-TW" dirty="0"/>
              <a:t>In the beginning, when AI consisted of purely algorithmic solutions and expert systems, scientists and experts carefully prepared the data to feed them.</a:t>
            </a:r>
          </a:p>
        </p:txBody>
      </p:sp>
    </p:spTree>
    <p:extLst>
      <p:ext uri="{BB962C8B-B14F-4D97-AF65-F5344CB8AC3E}">
        <p14:creationId xmlns:p14="http://schemas.microsoft.com/office/powerpoint/2010/main" val="2929930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A9D3CD-D73A-41FB-9B12-7DB37924E05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CAF297A-8E9D-4710-AC6B-FBD7F681DC81}"/>
              </a:ext>
            </a:extLst>
          </p:cNvPr>
          <p:cNvSpPr>
            <a:spLocks noGrp="1"/>
          </p:cNvSpPr>
          <p:nvPr>
            <p:ph idx="1"/>
          </p:nvPr>
        </p:nvSpPr>
        <p:spPr/>
        <p:txBody>
          <a:bodyPr/>
          <a:lstStyle/>
          <a:p>
            <a:r>
              <a:rPr lang="en-US" altLang="zh-TW" dirty="0"/>
              <a:t>Manipulating known data into a specific form posed a serious limitation because crafting data required a lot of time and energy.</a:t>
            </a:r>
            <a:endParaRPr lang="zh-TW" altLang="en-US" dirty="0"/>
          </a:p>
          <a:p>
            <a:r>
              <a:rPr lang="en-US" altLang="zh-TW" dirty="0"/>
              <a:t>Today, the attention has shifted from data production to data preparation by using data analysis.</a:t>
            </a:r>
            <a:endParaRPr lang="zh-TW" altLang="en-US" dirty="0"/>
          </a:p>
        </p:txBody>
      </p:sp>
    </p:spTree>
    <p:extLst>
      <p:ext uri="{BB962C8B-B14F-4D97-AF65-F5344CB8AC3E}">
        <p14:creationId xmlns:p14="http://schemas.microsoft.com/office/powerpoint/2010/main" val="168800028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1654</Words>
  <Application>Microsoft Office PowerPoint</Application>
  <PresentationFormat>寬螢幕</PresentationFormat>
  <Paragraphs>97</Paragraphs>
  <Slides>28</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28</vt:i4>
      </vt:variant>
    </vt:vector>
  </HeadingPairs>
  <TitlesOfParts>
    <vt:vector size="33" baseType="lpstr">
      <vt:lpstr>新細明體</vt:lpstr>
      <vt:lpstr>Arial</vt:lpstr>
      <vt:lpstr>Calibri</vt:lpstr>
      <vt:lpstr>Calibri Light</vt:lpstr>
      <vt:lpstr>Office 佈景主題</vt:lpstr>
      <vt:lpstr>Part III 3Working with Software-Based AI Applications</vt:lpstr>
      <vt:lpstr>Chapter 9 Performing Data Analysis for AI</vt:lpstr>
      <vt:lpstr>PowerPoint 簡報</vt:lpstr>
      <vt:lpstr>PowerPoint 簡報</vt:lpstr>
      <vt:lpstr>Defining Data Analysis</vt:lpstr>
      <vt:lpstr>PowerPoint 簡報</vt:lpstr>
      <vt:lpstr>PowerPoint 簡報</vt:lpstr>
      <vt:lpstr>Understanding why analysis is important</vt:lpstr>
      <vt:lpstr>PowerPoint 簡報</vt:lpstr>
      <vt:lpstr>Reconsidering the value of data</vt:lpstr>
      <vt:lpstr>PowerPoint 簡報</vt:lpstr>
      <vt:lpstr>PowerPoint 簡報</vt:lpstr>
      <vt:lpstr>Defining Machine Learning</vt:lpstr>
      <vt:lpstr>PowerPoint 簡報</vt:lpstr>
      <vt:lpstr>PowerPoint 簡報</vt:lpstr>
      <vt:lpstr>Understanding how machine learning works</vt:lpstr>
      <vt:lpstr>PowerPoint 簡報</vt:lpstr>
      <vt:lpstr>PowerPoint 簡報</vt:lpstr>
      <vt:lpstr>PowerPoint 簡報</vt:lpstr>
      <vt:lpstr>Understanding the benefits of machine learning</vt:lpstr>
      <vt:lpstr>Specifying the limits of machine learning</vt:lpstr>
      <vt:lpstr>PowerPoint 簡報</vt:lpstr>
      <vt:lpstr>PowerPoint 簡報</vt:lpstr>
      <vt:lpstr>Considering How to Learn from Data</vt:lpstr>
      <vt:lpstr>Supervised learning</vt:lpstr>
      <vt:lpstr>PowerPoint 簡報</vt:lpstr>
      <vt:lpstr>Unsupervised learning</vt:lpstr>
      <vt:lpstr>Reinforcement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II Considering the Uses of AI in Society</dc:title>
  <dc:creator>csshieh</dc:creator>
  <cp:lastModifiedBy>csshieh</cp:lastModifiedBy>
  <cp:revision>55</cp:revision>
  <dcterms:created xsi:type="dcterms:W3CDTF">2022-09-25T14:54:47Z</dcterms:created>
  <dcterms:modified xsi:type="dcterms:W3CDTF">2022-10-28T03:47:40Z</dcterms:modified>
</cp:coreProperties>
</file>